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46"/>
  </p:notesMasterIdLst>
  <p:handoutMasterIdLst>
    <p:handoutMasterId r:id="rId47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311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2" r:id="rId24"/>
    <p:sldId id="313" r:id="rId25"/>
    <p:sldId id="309" r:id="rId26"/>
    <p:sldId id="310" r:id="rId27"/>
    <p:sldId id="323" r:id="rId28"/>
    <p:sldId id="324" r:id="rId29"/>
    <p:sldId id="329" r:id="rId30"/>
    <p:sldId id="326" r:id="rId31"/>
    <p:sldId id="327" r:id="rId32"/>
    <p:sldId id="325" r:id="rId33"/>
    <p:sldId id="328" r:id="rId34"/>
    <p:sldId id="333" r:id="rId35"/>
    <p:sldId id="314" r:id="rId36"/>
    <p:sldId id="319" r:id="rId37"/>
    <p:sldId id="318" r:id="rId38"/>
    <p:sldId id="317" r:id="rId39"/>
    <p:sldId id="321" r:id="rId40"/>
    <p:sldId id="291" r:id="rId41"/>
    <p:sldId id="265" r:id="rId42"/>
    <p:sldId id="273" r:id="rId43"/>
    <p:sldId id="298" r:id="rId44"/>
    <p:sldId id="28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1768" autoAdjust="0"/>
  </p:normalViewPr>
  <p:slideViewPr>
    <p:cSldViewPr snapToGrid="0">
      <p:cViewPr varScale="1">
        <p:scale>
          <a:sx n="75" d="100"/>
          <a:sy n="75" d="100"/>
        </p:scale>
        <p:origin x="974" y="5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EF7AE-C6B9-4941-B1CC-FC22282872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174A7D-9884-4518-9367-49A01A3C1FBD}">
      <dgm:prSet/>
      <dgm:spPr/>
      <dgm:t>
        <a:bodyPr/>
        <a:lstStyle/>
        <a:p>
          <a:r>
            <a:rPr lang="en-US" b="1"/>
            <a:t>Linear Regression</a:t>
          </a:r>
          <a:endParaRPr lang="en-US"/>
        </a:p>
      </dgm:t>
    </dgm:pt>
    <dgm:pt modelId="{A4103914-9B18-44D9-AF42-A84817752902}" type="parTrans" cxnId="{9DE94DC6-7AFA-46A2-9D54-D38394658104}">
      <dgm:prSet/>
      <dgm:spPr/>
      <dgm:t>
        <a:bodyPr/>
        <a:lstStyle/>
        <a:p>
          <a:endParaRPr lang="en-US"/>
        </a:p>
      </dgm:t>
    </dgm:pt>
    <dgm:pt modelId="{7F9EB82E-C91C-4077-9862-82D37C73A172}" type="sibTrans" cxnId="{9DE94DC6-7AFA-46A2-9D54-D38394658104}">
      <dgm:prSet/>
      <dgm:spPr/>
      <dgm:t>
        <a:bodyPr/>
        <a:lstStyle/>
        <a:p>
          <a:endParaRPr lang="en-US"/>
        </a:p>
      </dgm:t>
    </dgm:pt>
    <dgm:pt modelId="{0D7DDD7A-586D-454A-B166-B2DC84CFD70C}">
      <dgm:prSet/>
      <dgm:spPr/>
      <dgm:t>
        <a:bodyPr/>
        <a:lstStyle/>
        <a:p>
          <a:r>
            <a:rPr lang="en-US" b="1"/>
            <a:t>Random Forest Regressor</a:t>
          </a:r>
          <a:endParaRPr lang="en-US"/>
        </a:p>
      </dgm:t>
    </dgm:pt>
    <dgm:pt modelId="{09145363-DAF9-4C8E-8D92-8E2D7F50D7A0}" type="parTrans" cxnId="{4510907E-69BA-470B-A173-156A44FA13E6}">
      <dgm:prSet/>
      <dgm:spPr/>
      <dgm:t>
        <a:bodyPr/>
        <a:lstStyle/>
        <a:p>
          <a:endParaRPr lang="en-US"/>
        </a:p>
      </dgm:t>
    </dgm:pt>
    <dgm:pt modelId="{5C8FAE06-0C89-4AA1-B97D-F4640544C91B}" type="sibTrans" cxnId="{4510907E-69BA-470B-A173-156A44FA13E6}">
      <dgm:prSet/>
      <dgm:spPr/>
      <dgm:t>
        <a:bodyPr/>
        <a:lstStyle/>
        <a:p>
          <a:endParaRPr lang="en-US"/>
        </a:p>
      </dgm:t>
    </dgm:pt>
    <dgm:pt modelId="{A88CEE57-B78E-4E83-B893-A39139A3E078}">
      <dgm:prSet/>
      <dgm:spPr/>
      <dgm:t>
        <a:bodyPr/>
        <a:lstStyle/>
        <a:p>
          <a:r>
            <a:rPr lang="en-US" b="1"/>
            <a:t>Gradient Boosting Regressor</a:t>
          </a:r>
          <a:endParaRPr lang="en-US"/>
        </a:p>
      </dgm:t>
    </dgm:pt>
    <dgm:pt modelId="{A1EA49C4-3C7F-4762-8D73-9D36AFC0032F}" type="parTrans" cxnId="{80C07C1F-C37B-4DBF-B170-9B569662B855}">
      <dgm:prSet/>
      <dgm:spPr/>
      <dgm:t>
        <a:bodyPr/>
        <a:lstStyle/>
        <a:p>
          <a:endParaRPr lang="en-US"/>
        </a:p>
      </dgm:t>
    </dgm:pt>
    <dgm:pt modelId="{3E93C9AE-D5FB-4414-8392-1BF08364DBF0}" type="sibTrans" cxnId="{80C07C1F-C37B-4DBF-B170-9B569662B855}">
      <dgm:prSet/>
      <dgm:spPr/>
      <dgm:t>
        <a:bodyPr/>
        <a:lstStyle/>
        <a:p>
          <a:endParaRPr lang="en-US"/>
        </a:p>
      </dgm:t>
    </dgm:pt>
    <dgm:pt modelId="{BC454F45-82E7-415F-A5A9-6A2FB0F8CE13}" type="pres">
      <dgm:prSet presAssocID="{5B8EF7AE-C6B9-4941-B1CC-FC2228287255}" presName="root" presStyleCnt="0">
        <dgm:presLayoutVars>
          <dgm:dir/>
          <dgm:resizeHandles val="exact"/>
        </dgm:presLayoutVars>
      </dgm:prSet>
      <dgm:spPr/>
    </dgm:pt>
    <dgm:pt modelId="{B1E42798-F126-45AE-85C9-320798031996}" type="pres">
      <dgm:prSet presAssocID="{67174A7D-9884-4518-9367-49A01A3C1FBD}" presName="compNode" presStyleCnt="0"/>
      <dgm:spPr/>
    </dgm:pt>
    <dgm:pt modelId="{5C0648BE-0209-4851-B837-E3D3C3717D9E}" type="pres">
      <dgm:prSet presAssocID="{67174A7D-9884-4518-9367-49A01A3C1FBD}" presName="bgRect" presStyleLbl="bgShp" presStyleIdx="0" presStyleCnt="3"/>
      <dgm:spPr/>
    </dgm:pt>
    <dgm:pt modelId="{B28BEC9F-E23B-47FE-B60B-6DBE46008B54}" type="pres">
      <dgm:prSet presAssocID="{67174A7D-9884-4518-9367-49A01A3C1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CC4F604-003C-494D-BD36-6C366C10716B}" type="pres">
      <dgm:prSet presAssocID="{67174A7D-9884-4518-9367-49A01A3C1FBD}" presName="spaceRect" presStyleCnt="0"/>
      <dgm:spPr/>
    </dgm:pt>
    <dgm:pt modelId="{32746F74-4063-4E1D-BB1E-D9ADB1807B48}" type="pres">
      <dgm:prSet presAssocID="{67174A7D-9884-4518-9367-49A01A3C1FBD}" presName="parTx" presStyleLbl="revTx" presStyleIdx="0" presStyleCnt="3">
        <dgm:presLayoutVars>
          <dgm:chMax val="0"/>
          <dgm:chPref val="0"/>
        </dgm:presLayoutVars>
      </dgm:prSet>
      <dgm:spPr/>
    </dgm:pt>
    <dgm:pt modelId="{149B1597-BC6B-4915-824B-05878415670D}" type="pres">
      <dgm:prSet presAssocID="{7F9EB82E-C91C-4077-9862-82D37C73A172}" presName="sibTrans" presStyleCnt="0"/>
      <dgm:spPr/>
    </dgm:pt>
    <dgm:pt modelId="{2E25E35E-352C-4B8E-BAF9-2C8A84C12FB5}" type="pres">
      <dgm:prSet presAssocID="{0D7DDD7A-586D-454A-B166-B2DC84CFD70C}" presName="compNode" presStyleCnt="0"/>
      <dgm:spPr/>
    </dgm:pt>
    <dgm:pt modelId="{280F65D7-49A0-42F2-8048-60C188A9AEE5}" type="pres">
      <dgm:prSet presAssocID="{0D7DDD7A-586D-454A-B166-B2DC84CFD70C}" presName="bgRect" presStyleLbl="bgShp" presStyleIdx="1" presStyleCnt="3"/>
      <dgm:spPr/>
    </dgm:pt>
    <dgm:pt modelId="{993FD3E1-BF40-4CE5-8396-D1C8A820B0F9}" type="pres">
      <dgm:prSet presAssocID="{0D7DDD7A-586D-454A-B166-B2DC84CFD7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B429A72-E592-4262-B399-644EFE032D1D}" type="pres">
      <dgm:prSet presAssocID="{0D7DDD7A-586D-454A-B166-B2DC84CFD70C}" presName="spaceRect" presStyleCnt="0"/>
      <dgm:spPr/>
    </dgm:pt>
    <dgm:pt modelId="{E587CC57-1DC2-491C-85BB-66918F5740DD}" type="pres">
      <dgm:prSet presAssocID="{0D7DDD7A-586D-454A-B166-B2DC84CFD70C}" presName="parTx" presStyleLbl="revTx" presStyleIdx="1" presStyleCnt="3">
        <dgm:presLayoutVars>
          <dgm:chMax val="0"/>
          <dgm:chPref val="0"/>
        </dgm:presLayoutVars>
      </dgm:prSet>
      <dgm:spPr/>
    </dgm:pt>
    <dgm:pt modelId="{4102E95D-8972-4B50-97A7-D36A75D088A5}" type="pres">
      <dgm:prSet presAssocID="{5C8FAE06-0C89-4AA1-B97D-F4640544C91B}" presName="sibTrans" presStyleCnt="0"/>
      <dgm:spPr/>
    </dgm:pt>
    <dgm:pt modelId="{B1CD7EB2-E499-45AB-A7EA-757594F8D45F}" type="pres">
      <dgm:prSet presAssocID="{A88CEE57-B78E-4E83-B893-A39139A3E078}" presName="compNode" presStyleCnt="0"/>
      <dgm:spPr/>
    </dgm:pt>
    <dgm:pt modelId="{BF1900F5-5B5D-4EE1-BDEA-7910F705F924}" type="pres">
      <dgm:prSet presAssocID="{A88CEE57-B78E-4E83-B893-A39139A3E078}" presName="bgRect" presStyleLbl="bgShp" presStyleIdx="2" presStyleCnt="3"/>
      <dgm:spPr/>
    </dgm:pt>
    <dgm:pt modelId="{A0E25B9D-107E-4BD0-8462-620772E6421B}" type="pres">
      <dgm:prSet presAssocID="{A88CEE57-B78E-4E83-B893-A39139A3E0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269039-0FB4-408A-B40E-ABB69FDFC249}" type="pres">
      <dgm:prSet presAssocID="{A88CEE57-B78E-4E83-B893-A39139A3E078}" presName="spaceRect" presStyleCnt="0"/>
      <dgm:spPr/>
    </dgm:pt>
    <dgm:pt modelId="{E30E3352-2D65-4318-A5A7-533CB4D7C3DE}" type="pres">
      <dgm:prSet presAssocID="{A88CEE57-B78E-4E83-B893-A39139A3E0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C07C1F-C37B-4DBF-B170-9B569662B855}" srcId="{5B8EF7AE-C6B9-4941-B1CC-FC2228287255}" destId="{A88CEE57-B78E-4E83-B893-A39139A3E078}" srcOrd="2" destOrd="0" parTransId="{A1EA49C4-3C7F-4762-8D73-9D36AFC0032F}" sibTransId="{3E93C9AE-D5FB-4414-8392-1BF08364DBF0}"/>
    <dgm:cxn modelId="{BCDD5F6A-9689-44B1-AAA1-020AD9D00E46}" type="presOf" srcId="{5B8EF7AE-C6B9-4941-B1CC-FC2228287255}" destId="{BC454F45-82E7-415F-A5A9-6A2FB0F8CE13}" srcOrd="0" destOrd="0" presId="urn:microsoft.com/office/officeart/2018/2/layout/IconVerticalSolidList"/>
    <dgm:cxn modelId="{4510907E-69BA-470B-A173-156A44FA13E6}" srcId="{5B8EF7AE-C6B9-4941-B1CC-FC2228287255}" destId="{0D7DDD7A-586D-454A-B166-B2DC84CFD70C}" srcOrd="1" destOrd="0" parTransId="{09145363-DAF9-4C8E-8D92-8E2D7F50D7A0}" sibTransId="{5C8FAE06-0C89-4AA1-B97D-F4640544C91B}"/>
    <dgm:cxn modelId="{38A3A583-0D4C-4A46-A092-CCF4DB2B9F95}" type="presOf" srcId="{0D7DDD7A-586D-454A-B166-B2DC84CFD70C}" destId="{E587CC57-1DC2-491C-85BB-66918F5740DD}" srcOrd="0" destOrd="0" presId="urn:microsoft.com/office/officeart/2018/2/layout/IconVerticalSolidList"/>
    <dgm:cxn modelId="{0635AD95-8B3F-4D48-9A7D-C5283CC4C879}" type="presOf" srcId="{67174A7D-9884-4518-9367-49A01A3C1FBD}" destId="{32746F74-4063-4E1D-BB1E-D9ADB1807B48}" srcOrd="0" destOrd="0" presId="urn:microsoft.com/office/officeart/2018/2/layout/IconVerticalSolidList"/>
    <dgm:cxn modelId="{9DE94DC6-7AFA-46A2-9D54-D38394658104}" srcId="{5B8EF7AE-C6B9-4941-B1CC-FC2228287255}" destId="{67174A7D-9884-4518-9367-49A01A3C1FBD}" srcOrd="0" destOrd="0" parTransId="{A4103914-9B18-44D9-AF42-A84817752902}" sibTransId="{7F9EB82E-C91C-4077-9862-82D37C73A172}"/>
    <dgm:cxn modelId="{266A4ED2-D75D-4EB4-8E07-6E018A87888F}" type="presOf" srcId="{A88CEE57-B78E-4E83-B893-A39139A3E078}" destId="{E30E3352-2D65-4318-A5A7-533CB4D7C3DE}" srcOrd="0" destOrd="0" presId="urn:microsoft.com/office/officeart/2018/2/layout/IconVerticalSolidList"/>
    <dgm:cxn modelId="{5697BAEE-81EF-4BB0-8672-9FADF1E187EA}" type="presParOf" srcId="{BC454F45-82E7-415F-A5A9-6A2FB0F8CE13}" destId="{B1E42798-F126-45AE-85C9-320798031996}" srcOrd="0" destOrd="0" presId="urn:microsoft.com/office/officeart/2018/2/layout/IconVerticalSolidList"/>
    <dgm:cxn modelId="{F1ADD111-B9A7-4820-AB89-4DCC96F72EC2}" type="presParOf" srcId="{B1E42798-F126-45AE-85C9-320798031996}" destId="{5C0648BE-0209-4851-B837-E3D3C3717D9E}" srcOrd="0" destOrd="0" presId="urn:microsoft.com/office/officeart/2018/2/layout/IconVerticalSolidList"/>
    <dgm:cxn modelId="{2DC613A0-E9DF-46A7-AD9C-126E7426DD87}" type="presParOf" srcId="{B1E42798-F126-45AE-85C9-320798031996}" destId="{B28BEC9F-E23B-47FE-B60B-6DBE46008B54}" srcOrd="1" destOrd="0" presId="urn:microsoft.com/office/officeart/2018/2/layout/IconVerticalSolidList"/>
    <dgm:cxn modelId="{4447EE41-202D-401A-A2A5-1CF4FBCF4E70}" type="presParOf" srcId="{B1E42798-F126-45AE-85C9-320798031996}" destId="{1CC4F604-003C-494D-BD36-6C366C10716B}" srcOrd="2" destOrd="0" presId="urn:microsoft.com/office/officeart/2018/2/layout/IconVerticalSolidList"/>
    <dgm:cxn modelId="{A6B5B2E6-A247-49A1-9DAF-E591AFE7DE29}" type="presParOf" srcId="{B1E42798-F126-45AE-85C9-320798031996}" destId="{32746F74-4063-4E1D-BB1E-D9ADB1807B48}" srcOrd="3" destOrd="0" presId="urn:microsoft.com/office/officeart/2018/2/layout/IconVerticalSolidList"/>
    <dgm:cxn modelId="{37002F91-FD18-429B-9F34-ECC38EE84A22}" type="presParOf" srcId="{BC454F45-82E7-415F-A5A9-6A2FB0F8CE13}" destId="{149B1597-BC6B-4915-824B-05878415670D}" srcOrd="1" destOrd="0" presId="urn:microsoft.com/office/officeart/2018/2/layout/IconVerticalSolidList"/>
    <dgm:cxn modelId="{CD92D61A-09D9-4D10-8E3D-2FE94C428F0C}" type="presParOf" srcId="{BC454F45-82E7-415F-A5A9-6A2FB0F8CE13}" destId="{2E25E35E-352C-4B8E-BAF9-2C8A84C12FB5}" srcOrd="2" destOrd="0" presId="urn:microsoft.com/office/officeart/2018/2/layout/IconVerticalSolidList"/>
    <dgm:cxn modelId="{1336040B-16AE-4076-AA72-A882971AF045}" type="presParOf" srcId="{2E25E35E-352C-4B8E-BAF9-2C8A84C12FB5}" destId="{280F65D7-49A0-42F2-8048-60C188A9AEE5}" srcOrd="0" destOrd="0" presId="urn:microsoft.com/office/officeart/2018/2/layout/IconVerticalSolidList"/>
    <dgm:cxn modelId="{5561F7C7-85CB-4331-954B-7024D1410AB5}" type="presParOf" srcId="{2E25E35E-352C-4B8E-BAF9-2C8A84C12FB5}" destId="{993FD3E1-BF40-4CE5-8396-D1C8A820B0F9}" srcOrd="1" destOrd="0" presId="urn:microsoft.com/office/officeart/2018/2/layout/IconVerticalSolidList"/>
    <dgm:cxn modelId="{C38AAD70-0054-4C3E-AE71-19A03852EBF7}" type="presParOf" srcId="{2E25E35E-352C-4B8E-BAF9-2C8A84C12FB5}" destId="{4B429A72-E592-4262-B399-644EFE032D1D}" srcOrd="2" destOrd="0" presId="urn:microsoft.com/office/officeart/2018/2/layout/IconVerticalSolidList"/>
    <dgm:cxn modelId="{95A8E219-4A15-4268-B370-499187169ADA}" type="presParOf" srcId="{2E25E35E-352C-4B8E-BAF9-2C8A84C12FB5}" destId="{E587CC57-1DC2-491C-85BB-66918F5740DD}" srcOrd="3" destOrd="0" presId="urn:microsoft.com/office/officeart/2018/2/layout/IconVerticalSolidList"/>
    <dgm:cxn modelId="{1BB08F5E-DEA4-4521-8232-87D2F2BB51C4}" type="presParOf" srcId="{BC454F45-82E7-415F-A5A9-6A2FB0F8CE13}" destId="{4102E95D-8972-4B50-97A7-D36A75D088A5}" srcOrd="3" destOrd="0" presId="urn:microsoft.com/office/officeart/2018/2/layout/IconVerticalSolidList"/>
    <dgm:cxn modelId="{59EDBB75-83F7-46D5-9119-612CA1093F09}" type="presParOf" srcId="{BC454F45-82E7-415F-A5A9-6A2FB0F8CE13}" destId="{B1CD7EB2-E499-45AB-A7EA-757594F8D45F}" srcOrd="4" destOrd="0" presId="urn:microsoft.com/office/officeart/2018/2/layout/IconVerticalSolidList"/>
    <dgm:cxn modelId="{F190E9F8-4BCF-4064-9971-BE6398ABF420}" type="presParOf" srcId="{B1CD7EB2-E499-45AB-A7EA-757594F8D45F}" destId="{BF1900F5-5B5D-4EE1-BDEA-7910F705F924}" srcOrd="0" destOrd="0" presId="urn:microsoft.com/office/officeart/2018/2/layout/IconVerticalSolidList"/>
    <dgm:cxn modelId="{B10D66DB-33CE-4FF0-A221-12DD42E7EA32}" type="presParOf" srcId="{B1CD7EB2-E499-45AB-A7EA-757594F8D45F}" destId="{A0E25B9D-107E-4BD0-8462-620772E6421B}" srcOrd="1" destOrd="0" presId="urn:microsoft.com/office/officeart/2018/2/layout/IconVerticalSolidList"/>
    <dgm:cxn modelId="{5D8B0DCD-022E-4352-98E9-12D51651EC80}" type="presParOf" srcId="{B1CD7EB2-E499-45AB-A7EA-757594F8D45F}" destId="{14269039-0FB4-408A-B40E-ABB69FDFC249}" srcOrd="2" destOrd="0" presId="urn:microsoft.com/office/officeart/2018/2/layout/IconVerticalSolidList"/>
    <dgm:cxn modelId="{330DC133-2943-4BD5-929F-A694ADB3A338}" type="presParOf" srcId="{B1CD7EB2-E499-45AB-A7EA-757594F8D45F}" destId="{E30E3352-2D65-4318-A5A7-533CB4D7C3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648BE-0209-4851-B837-E3D3C3717D9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BEC9F-E23B-47FE-B60B-6DBE46008B5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6F74-4063-4E1D-BB1E-D9ADB1807B4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Linear Regression</a:t>
          </a:r>
          <a:endParaRPr lang="en-US" sz="2500" kern="1200"/>
        </a:p>
      </dsp:txBody>
      <dsp:txXfrm>
        <a:off x="1435590" y="531"/>
        <a:ext cx="9080009" cy="1242935"/>
      </dsp:txXfrm>
    </dsp:sp>
    <dsp:sp modelId="{280F65D7-49A0-42F2-8048-60C188A9AEE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FD3E1-BF40-4CE5-8396-D1C8A820B0F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7CC57-1DC2-491C-85BB-66918F5740D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Random Forest Regressor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F1900F5-5B5D-4EE1-BDEA-7910F705F9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25B9D-107E-4BD0-8462-620772E6421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E3352-2D65-4318-A5A7-533CB4D7C3D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Gradient Boosting Regressor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select these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1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7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3/14/2025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pw/msc-pds-group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816EAE-53E8-2E3F-0958-85A37DB8574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21402"/>
            <a:ext cx="6073182" cy="523659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Temperature: The histogram shows a normal distribution with most values concentrated around 60–70°F.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Fuel Price: A bimodal distribution is observed, indicating two common price ranges.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Markdowns: Skewed distributions are evident, with most values clustered at lower levels.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CPI and Unemployment: These variables display variability, with unemployment mostly around 7–8%.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66164" y="1838607"/>
            <a:ext cx="5102680" cy="480218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91C6E80-3CC3-BB27-5F82-0CA5C425037C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90688"/>
            <a:ext cx="5734552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Decline: The unemployment rate shows a clear decline from January 2010 to May 2013, dropping from approximately 8.5% to 6.75%.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Stepwise Decrease: The trend occurs in steps rather than a smooth decline, indicating periods of stability followed by significant drops.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4553" y="2217626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CD4E5FD-FC1C-8E94-1445-BD244C1C5320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80856"/>
            <a:ext cx="5800728" cy="5177144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Notable Peaks: Fuel prices experienced significant peaks around mid-2011 and mid-2012, with the highest point nearing $4.00.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Overall Volatility: Prices fluctuated throughout the period, indicating unstable market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221964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48A88B6-2F77-6D63-74C3-B87652DB9D3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365125"/>
            <a:ext cx="11643360" cy="1325563"/>
          </a:xfrm>
        </p:spPr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23411"/>
            <a:ext cx="5738884" cy="523458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Steady Growth: The CPI shows a general upward trend from January 2010 to May 2013, indicating a gradual increase in the cost of goods and services.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Seasonal Fluctuations: There are noticeable short-term fluctuations in CPI, possibly linked to seasonal changes or economic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Economic Indicator: The trend reflects changes in economic conditions during the period, providing valuable insight for analysis.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Visual Emphasis: The x-axis spans from 2010-01 to 2013-05, while the y-axis ranges from 168 to 178, highlighting the consistent growth within this range.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5114" y="2231429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E3306B6-80A2-CEE2-0137-865AA7B5D26A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-1" y="1690687"/>
            <a:ext cx="5441595" cy="5167313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500" dirty="0"/>
              <a:t>Unemployment: The blue-stepped line shows a general decline from 2010 to 2013, indicating improving employment conditions.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CPI (Consumer Price Index): The orange line with markers highlights a steady increase, reflecting a gradual rise in the cost of goods and services.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7" y="2192593"/>
            <a:ext cx="6174658" cy="35596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2FADF5D-FE70-6DC9-24DF-923BD70B1E52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1650"/>
            <a:ext cx="5466735" cy="507635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 Type Distribution: Type A stores have the largest sizes overall, followed by Type B and Type C, indicating a hierarchy in size distribution across categories.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Wide Size Range: Type A stores show a significant size range, suggesting diverse operational scales, while Type C stores tend to be consistently smaller.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81" y="2180097"/>
            <a:ext cx="6116979" cy="30126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Fluctuations: Weekly sales show significant variations, with notable peaks around January 2011 and January 2012, likely due to seasonal shopping patterns.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General Growth: Despite fluctuations, there is an overall upward trend in sales throughout the period from July 2010 to July 2012.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Scale of Sales: Sales values range in tens of millions, highlighting the substantial magnitude of these transactions.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8588" y="4268480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FB8B8D-1E97-FDEB-4672-DC6B73AA2903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658" y="1788579"/>
            <a:ext cx="11975690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Seasonal Peaks: Certain metrics, such as the first and third graphs, show clear peaks around January 2011 and January 2012, possibly indicating seasonal trends.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Downward Trends: The second graph reveals an overall decline with minor upward adjustments, reflecting potential long-term changes.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Consistent Fluctuations: The fourth graph demonstrates regular oscillations, with peaks and troughs throughout the period.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349" y="4140492"/>
            <a:ext cx="5910689" cy="24860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Trend: Each store exhibits weekly sales fluctuations, with varying degrees of peaks and dips.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Comparisons: Sales patterns differ across stores, with some showing consistent trends and others more inconsistent behaviors.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 and Low Performers: Identifying stores with sustained peaks or significant dips can reveal strong or underperforming stores.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0426" y="1690688"/>
            <a:ext cx="6218418" cy="49509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9F5827-DBAF-9EF5-9522-5A8F1022B01F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C2677-D0A7-62DB-E25F-6CF267A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C674B-43CB-9EBA-642A-619D5D0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7DC24-D422-095A-130C-63351B541C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788578"/>
            <a:ext cx="5374639" cy="506942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The </a:t>
            </a:r>
            <a:r>
              <a:rPr lang="en-US" sz="1500" b="1" dirty="0"/>
              <a:t>elbow point</a:t>
            </a:r>
            <a:r>
              <a:rPr lang="en-US" sz="1500" dirty="0"/>
              <a:t> in the graph appears to be around </a:t>
            </a:r>
            <a:r>
              <a:rPr lang="en-US" sz="1500" b="1" dirty="0"/>
              <a:t>k = 3 or 4</a:t>
            </a:r>
            <a:r>
              <a:rPr lang="en-US" sz="15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This is where the inertia (within-cluster sum of squares) stops decreasing rapidly and starts to level off.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Choosing </a:t>
            </a:r>
            <a:r>
              <a:rPr lang="en-US" sz="1500" b="1" dirty="0"/>
              <a:t>k = 3 or 4</a:t>
            </a:r>
            <a:r>
              <a:rPr lang="en-US" sz="1500" dirty="0"/>
              <a:t> would likely be the best balance between minimizing inertia and avoiding overfitting.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C14481-C7D3-64DD-4791-3AD6341B6E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7271" y="1866957"/>
            <a:ext cx="5710432" cy="4381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1892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4914B6-DF2A-F20D-BB9C-3A0724A7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64"/>
          <a:stretch/>
        </p:blipFill>
        <p:spPr>
          <a:xfrm>
            <a:off x="915047" y="1883984"/>
            <a:ext cx="10482787" cy="287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D4082D-635D-9D82-51C9-F6FEAA036F68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4973-CAF0-1714-57A4-B0E893D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FB55F-EB2C-650F-5333-8884E0BD1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080" y="365125"/>
            <a:ext cx="10967720" cy="1325563"/>
          </a:xfrm>
        </p:spPr>
        <p:txBody>
          <a:bodyPr/>
          <a:lstStyle/>
          <a:p>
            <a:r>
              <a:rPr lang="en-US" dirty="0"/>
              <a:t>K-MEANS CLUSTERING OF WEEKLY SALES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F9465-7CA8-A287-F72A-38B9454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6096000" cy="5069421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Clustering Sales Data</a:t>
            </a:r>
            <a:r>
              <a:rPr lang="en-US" sz="1500" dirty="0"/>
              <a:t> – The plot represents weekly sales data clustered using the K-Means algorithm to identify patterns and trends over time.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Sales Anomalies &amp; Peaks</a:t>
            </a:r>
            <a:r>
              <a:rPr lang="en-US" sz="1500" dirty="0"/>
              <a:t> – The yellow cluster highlights higher sales values, showing peaks during specific periods, likely due to seasonal trends, promotions, or external factors.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Segmentation Insights</a:t>
            </a:r>
            <a:r>
              <a:rPr lang="en-US" sz="1500" dirty="0"/>
              <a:t> – Different clusters help in understanding normal sales trends (lower clusters) versus exceptional sales spikes, aiding in strategic decision-making.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603EE9-10A3-A601-27C6-66FA9CE61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5895" y="1995731"/>
            <a:ext cx="5071809" cy="41791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503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A7F5DDD-191C-7957-7436-23A0D3C9BF29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11598"/>
            <a:ext cx="5850669" cy="524640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Strong Positive Correlations: Markdown4 and Markdown5 exhibit a strong positive correlation (0.84), indicating a close relationship between these two markdown variables.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Strong Negative Correlation: The year and </a:t>
            </a:r>
            <a:r>
              <a:rPr lang="en-US" sz="1500" dirty="0" err="1"/>
              <a:t>hol_num</a:t>
            </a:r>
            <a:r>
              <a:rPr lang="en-US" sz="1500" dirty="0"/>
              <a:t> variables have a significant negative correlation (-0.81), suggesting an inverse relationship.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Other Relationships: Store size and weekly sales show moderate correlations, providing insights into how size impacts sales.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60" y="1764527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31CC44-6073-1B8B-FBAF-EB2C18646448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PERFORMANCE - WEEKLY SALES (MEAN) VS STORE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1788579"/>
            <a:ext cx="11906865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Store-Level Variation: The bar chart highlights significant differences in mean weekly sales across 45 stores, with some outperforming others by large margins.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High-Performing Stores: A few stores exhibit notably higher sales, indicating potential best practices or market advantages.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Sales Trends: The majority of stores cluster around mid-range sales levels, with clear outliers at both ends of the spectrum.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471225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9788F-559E-FC57-A1AB-DC314893C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B31D1AD-1BEA-0A08-0347-646ED99F0272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9A6372-B7F4-0FAA-E363-2F52F2BF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8EDC38-492A-1AE1-89C9-A1D0B8AE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DEPARTMENT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9D788F-ED60-665B-45D3-12522C48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99" y="2794000"/>
            <a:ext cx="11638201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67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5B990-AF3B-E939-5639-9B494774D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BF1DBF7F-FF72-B215-1D78-72BC77F70311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BA4745-769F-9EB6-277D-2CE196918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3BCB9C-34A4-8E3D-D42F-932317CD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84D89-F18B-AAAB-0A81-0090A64EA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462" y="2413557"/>
            <a:ext cx="82962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6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2DC6B-4F32-A80C-E04D-819AEAAA5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F780E7C-6045-B84F-2D3D-E72B8A4DC7E0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553A62-93FD-3318-29F9-14A959B90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F0680E-4E0E-5B3B-B538-9239DD3F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ISHOLIDAY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E6A1-1F0E-129D-34F6-B229E137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963" y="2256196"/>
            <a:ext cx="460057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60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AE29-D6FB-14EB-9FAB-F5CCDDF8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CCD0780-0706-74F2-736E-F33AD5933485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0F7A88-5C0F-7447-7B58-284C0E9F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3F8E65-B050-640C-93CB-DF4CD690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WEEK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84F4B8-4CBF-1DFA-4630-9D2629FB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953624"/>
            <a:ext cx="11551640" cy="375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AF361-C879-B6AF-36E0-C3FB959CC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6CD3299-586E-B65C-FD11-FB181B11838A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089761-D2D7-CA72-78E8-BF62CBAC5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9F65D3-1A07-7F84-C57B-8E4A66FAF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(MEAN) VS MONTH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85BDB7-0625-872A-AB36-01FDDF7B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007" y="2167890"/>
            <a:ext cx="63722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4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6B0D1-54B0-0B87-D552-A749BAB92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51EDBC0-3A76-8FD8-DDE9-C2A1869C1A07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0CBF5E-F44E-2F94-D59F-99500A14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6D924-3339-CE17-AC57-2F36B5BE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CPI AND UNEMPLOYMENT RATE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FB342-B149-9236-0379-3EA3B75D5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35" y="2251791"/>
            <a:ext cx="11471529" cy="31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93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DFFEE-9CB5-7D0D-B1CD-BBBF98B52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32F14A0-47DB-BC13-EED7-BE498888278A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F42843-B01A-3146-0573-4CB06B15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698430-FFF5-EBDB-C586-ED37291B9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MARKDOWNS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F4A86-A47E-F879-96BF-E336FDE9E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0" y="1863795"/>
            <a:ext cx="11494591" cy="44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44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1B217-08FC-9148-7B00-A9CF49B7D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DF7FF0D-D36F-507C-84BD-B5CFCAFF21BD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46167B-142F-938D-B600-F5732E07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582FB-BE0C-A9CB-67DB-A4CA68251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19" y="365125"/>
            <a:ext cx="11906865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WEEKLY SALES VS TEMPERATURE AND FUEL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E0A66D-F612-270A-7ADA-59C7243D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9800"/>
            <a:ext cx="12192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37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EVALUATED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smtClean="0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45F4099-9662-7B80-CF2A-EFFC0DB69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21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16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b="0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b="0" i="1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HYPERPARAMETERS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0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2291AB5-CE1E-5269-6628-2B0EF0E5C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25959"/>
              </p:ext>
            </p:extLst>
          </p:nvPr>
        </p:nvGraphicFramePr>
        <p:xfrm>
          <a:off x="6172200" y="2066899"/>
          <a:ext cx="5181602" cy="3868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8051">
                  <a:extLst>
                    <a:ext uri="{9D8B030D-6E8A-4147-A177-3AD203B41FA5}">
                      <a16:colId xmlns:a16="http://schemas.microsoft.com/office/drawing/2014/main" val="260885231"/>
                    </a:ext>
                  </a:extLst>
                </a:gridCol>
                <a:gridCol w="1216377">
                  <a:extLst>
                    <a:ext uri="{9D8B030D-6E8A-4147-A177-3AD203B41FA5}">
                      <a16:colId xmlns:a16="http://schemas.microsoft.com/office/drawing/2014/main" val="401646524"/>
                    </a:ext>
                  </a:extLst>
                </a:gridCol>
                <a:gridCol w="1281957">
                  <a:extLst>
                    <a:ext uri="{9D8B030D-6E8A-4147-A177-3AD203B41FA5}">
                      <a16:colId xmlns:a16="http://schemas.microsoft.com/office/drawing/2014/main" val="1279612421"/>
                    </a:ext>
                  </a:extLst>
                </a:gridCol>
                <a:gridCol w="1085217">
                  <a:extLst>
                    <a:ext uri="{9D8B030D-6E8A-4147-A177-3AD203B41FA5}">
                      <a16:colId xmlns:a16="http://schemas.microsoft.com/office/drawing/2014/main" val="1138384493"/>
                    </a:ext>
                  </a:extLst>
                </a:gridCol>
              </a:tblGrid>
              <a:tr h="310244">
                <a:tc>
                  <a:txBody>
                    <a:bodyPr/>
                    <a:lstStyle/>
                    <a:p>
                      <a:r>
                        <a:rPr lang="en-US" sz="1300" b="1" kern="1200">
                          <a:solidFill>
                            <a:schemeClr val="lt1"/>
                          </a:solidFill>
                          <a:effectLst/>
                        </a:rPr>
                        <a:t>Model Type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n_estimators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random_state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max_depth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651083609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367267912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357225335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44828714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83575872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904644547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29200884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753724298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C31D042-49BF-2C74-CC8F-9017C5E560E1}"/>
              </a:ext>
            </a:extLst>
          </p:cNvPr>
          <p:cNvSpPr txBox="1">
            <a:spLocks/>
          </p:cNvSpPr>
          <p:nvPr/>
        </p:nvSpPr>
        <p:spPr>
          <a:xfrm>
            <a:off x="0" y="1788578"/>
            <a:ext cx="5895975" cy="50694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n_estimators</a:t>
            </a:r>
            <a:r>
              <a:rPr lang="en-US" sz="1100" b="1" dirty="0">
                <a:solidFill>
                  <a:schemeClr val="bg1"/>
                </a:solidFill>
              </a:rPr>
              <a:t> - </a:t>
            </a:r>
            <a:r>
              <a:rPr lang="en-US" sz="1100" dirty="0">
                <a:solidFill>
                  <a:schemeClr val="bg1"/>
                </a:solidFill>
              </a:rPr>
              <a:t>Number of  trees used 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Random Forest: Used 50 and 100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Gradient Boosting: Used 50, 100 and 200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Adding more estimators not significantly improve the performance but increase the computational cost and the training time.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random_state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How data is split between training and testing. 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random forest it explains how the features are selected.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gradient boosting how initial weights are set.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Kept the </a:t>
            </a:r>
            <a:r>
              <a:rPr lang="en-US" sz="1100" dirty="0" err="1">
                <a:solidFill>
                  <a:schemeClr val="bg1"/>
                </a:solidFill>
              </a:rPr>
              <a:t>random_state</a:t>
            </a:r>
            <a:r>
              <a:rPr lang="en-US" sz="1100" dirty="0">
                <a:solidFill>
                  <a:schemeClr val="bg1"/>
                </a:solidFill>
              </a:rPr>
              <a:t> constant to ensure the consistency across runs.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max_depth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Refers to the number of levels in a decision tree.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Smaller depth limits the complexity of the model, reducing overfitting but potentially underfitting data.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Larger depth allows the model to learn more complex patterns but increase the risk of overfitting.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If the depth is not set tree will grow until a stopping criteria is met.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1259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5217831" cy="50694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Mean Squared Error (MSE) Comparison</a:t>
            </a:r>
            <a:r>
              <a:rPr lang="en-US" sz="1500" dirty="0"/>
              <a:t> – Lower MSE values indicate better model performance. Random Forest and Gradient Boosting have significantly lower errors than Linear Regression, making them preferable choices.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R² Score Analysis</a:t>
            </a:r>
            <a:r>
              <a:rPr lang="en-US" sz="1500" dirty="0"/>
              <a:t> – A higher R² score suggests better predictive accuracy. Random Forest achieves the highest R², followed by Gradient Boosting, while Linear Regression performs the worst.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Model Selection Insights</a:t>
            </a:r>
            <a:r>
              <a:rPr lang="en-US" sz="1500" dirty="0"/>
              <a:t> – The results suggest that </a:t>
            </a:r>
            <a:r>
              <a:rPr lang="en-US" sz="1500" b="1" dirty="0"/>
              <a:t>ensemble methods (Random Forest &amp; Gradient Boosting) outperform Linear Regression</a:t>
            </a:r>
            <a:r>
              <a:rPr lang="en-US" sz="1500" dirty="0"/>
              <a:t>, making them more suitable for this dataset.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AFF284-0B23-6AB6-0ECB-3C5BC1E3E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871" y="2202591"/>
            <a:ext cx="6242089" cy="333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4387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442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Following chart shows the actual weekly vs predicted weekly sale over the all stores between the time frame of 2012 January 6</a:t>
            </a:r>
            <a:r>
              <a:rPr lang="en-US" sz="1200" baseline="30000" dirty="0"/>
              <a:t>th</a:t>
            </a:r>
            <a:r>
              <a:rPr lang="en-US" sz="1200" dirty="0"/>
              <a:t> to 2012 October 26</a:t>
            </a:r>
            <a:r>
              <a:rPr lang="en-US" sz="1200" baseline="30000" dirty="0"/>
              <a:t>th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The orange line represents the prediction made using the trained random forest model.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Predictions closely follow the general trend of actual sales.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Predicted values align well with the actual values during periods of stability but shows some deviation during period of extreme changes.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Suggests that the model performs better at capturing steady trends than sudden variations.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60881-EA44-44B3-6706-E01D6FCADCA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09" y="3943995"/>
            <a:ext cx="8911284" cy="27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2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Image shows the department wise prediction values of the one store and it’s 77 departments.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Across all departments, the orange line closely follows the general trend of the blue line, indicating the model captures overall patterns effectively.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There are discrepancies in some departments where sharp peaks or dips in actual sales are not fully captured by the predictions.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Can suggest that the trained random forest model performs better in departments with steady trends but struggles to predict sudden changes accurately.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297951-EC2D-BEA6-F2AE-62002962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6" y="1666515"/>
            <a:ext cx="6496050" cy="50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-81280" y="822961"/>
            <a:ext cx="12273279" cy="474472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5287994" y="218957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9542" y="219786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40905" y="299481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5287994" y="300050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27619" y="378760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5293369" y="378760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4540905" y="176062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237" y="90476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5462" y="458027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5296781" y="456968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0" y="1573175"/>
            <a:ext cx="12192000" cy="5358563"/>
          </a:xfr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dirty="0"/>
              <a:t>    </a:t>
            </a:r>
            <a:endParaRPr lang="en-US" sz="1500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037064" y="413102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 dirty="0">
                <a:solidFill>
                  <a:schemeClr val="bg1"/>
                </a:solidFill>
              </a:rPr>
              <a:t>Consumer Behavior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500" dirty="0">
                <a:solidFill>
                  <a:schemeClr val="bg1"/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808B7-7F4C-E142-03FD-FC8391738D85}"/>
              </a:ext>
            </a:extLst>
          </p:cNvPr>
          <p:cNvSpPr txBox="1"/>
          <p:nvPr/>
        </p:nvSpPr>
        <p:spPr>
          <a:xfrm>
            <a:off x="976913" y="1980057"/>
            <a:ext cx="9988061" cy="186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 dirty="0">
                <a:solidFill>
                  <a:schemeClr val="bg1"/>
                </a:solidFill>
              </a:rPr>
              <a:t>Limited External Data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The dataset lack certain information on external factors that may influence sales</a:t>
            </a:r>
          </a:p>
          <a:p>
            <a:pPr lvl="2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Events </a:t>
            </a:r>
          </a:p>
          <a:p>
            <a:pPr lvl="2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Economic factors</a:t>
            </a:r>
          </a:p>
          <a:p>
            <a:pPr lvl="2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Weather Conditions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-775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553008"/>
            <a:ext cx="12189600" cy="3140911"/>
          </a:xfrm>
          <a:solidFill>
            <a:schemeClr val="accent2"/>
          </a:solidFill>
        </p:spPr>
        <p:txBody>
          <a:bodyPr>
            <a:normAutofit/>
          </a:bodyPr>
          <a:lstStyle/>
          <a:p>
            <a:endParaRPr lang="en-US" sz="2800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A70BB-4861-6C70-F360-F8EACF4FCD37}"/>
              </a:ext>
            </a:extLst>
          </p:cNvPr>
          <p:cNvSpPr txBox="1"/>
          <p:nvPr/>
        </p:nvSpPr>
        <p:spPr>
          <a:xfrm>
            <a:off x="2468881" y="2673196"/>
            <a:ext cx="821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24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061769851"/>
              </p:ext>
            </p:extLst>
          </p:nvPr>
        </p:nvGraphicFramePr>
        <p:xfrm>
          <a:off x="3142366" y="2740836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12192001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3816643" y="34283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391" y="223211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682007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7263778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2993892" y="1926490"/>
            <a:ext cx="8324438" cy="2001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1844675"/>
            <a:ext cx="6096000" cy="178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Date: Dates of the data from 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Weekly_Sales</a:t>
            </a:r>
            <a:r>
              <a:rPr lang="en-US" sz="15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IsHoliday</a:t>
            </a:r>
            <a:r>
              <a:rPr lang="en-US" sz="15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115335"/>
            <a:ext cx="5055760" cy="10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Type: The type of the Store which can be A,B,C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9895-3BB1-70AF-3518-DA03D492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C5C-56CD-CBE5-B836-AAA8E2EF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1DD9F1-2455-8A16-597F-9CE3F210A386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550" y="1789113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Data Set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4E6F1D-37AE-E31A-25C4-210156184685}"/>
              </a:ext>
            </a:extLst>
          </p:cNvPr>
          <p:cNvSpPr txBox="1">
            <a:spLocks/>
          </p:cNvSpPr>
          <p:nvPr/>
        </p:nvSpPr>
        <p:spPr>
          <a:xfrm>
            <a:off x="4615221" y="1759250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Data 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2E1A00A-E7B6-DE7E-804B-B1D667DF89AC}"/>
              </a:ext>
            </a:extLst>
          </p:cNvPr>
          <p:cNvSpPr txBox="1">
            <a:spLocks/>
          </p:cNvSpPr>
          <p:nvPr/>
        </p:nvSpPr>
        <p:spPr>
          <a:xfrm>
            <a:off x="8523544" y="1784189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FE65A-BA60-F733-DE30-B1F2C60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4" y="2310664"/>
            <a:ext cx="2393483" cy="30872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6C9B4-6859-214E-AEC1-0F9DE223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1" y="2279372"/>
            <a:ext cx="2304322" cy="14712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A36E9-316E-B5F7-1B68-EDBB1881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49" y="2327870"/>
            <a:ext cx="1971936" cy="14623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115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7393" y="2083547"/>
            <a:ext cx="5251704" cy="1906878"/>
          </a:xfrm>
        </p:spPr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1097</TotalTime>
  <Words>2357</Words>
  <Application>Microsoft Office PowerPoint</Application>
  <PresentationFormat>Widescreen</PresentationFormat>
  <Paragraphs>432</Paragraphs>
  <Slides>40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PRE-PROCESSING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CLUSTERING METHODS</vt:lpstr>
      <vt:lpstr>K-MEANS CLUSTERING OF WEEKLY SALES TRENDS</vt:lpstr>
      <vt:lpstr>CORRELATION INSIGHTS FROM RETAIL DATA</vt:lpstr>
      <vt:lpstr>PERFORMANCE - WEEKLY SALES (MEAN) VS STORE</vt:lpstr>
      <vt:lpstr>WEEKLY SALES (MEAN) VS DEPARTMENT</vt:lpstr>
      <vt:lpstr>WEEKLY SALES (MEAN) VS TYPE</vt:lpstr>
      <vt:lpstr>WEEKLY SALES (MEAN) VS ISHOLIDAY</vt:lpstr>
      <vt:lpstr>WEEKLY SALES (MEAN) VS WEEK NUMBER</vt:lpstr>
      <vt:lpstr>WEEKLY SALES (MEAN) VS MONTH </vt:lpstr>
      <vt:lpstr>WEEKLY SALES VS CPI AND UNEMPLOYMENT RATE</vt:lpstr>
      <vt:lpstr>WEEKLY SALES VS MARKDOWNS </vt:lpstr>
      <vt:lpstr>WEEKLY SALES VS TEMPERATURE AND FUEL PRICE</vt:lpstr>
      <vt:lpstr>EVALUATED MODELS</vt:lpstr>
      <vt:lpstr>HYPERPARAMETERS</vt:lpstr>
      <vt:lpstr>MODEL EVALUATION</vt:lpstr>
      <vt:lpstr>MODEL PREDICTION</vt:lpstr>
      <vt:lpstr>MODEL PREDICTION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SALES FORCASTING GROUP ASSIGNMENT</dc:title>
  <dc:creator>WIJESURIYA M D P</dc:creator>
  <cp:lastModifiedBy>WIJESURIYA M D P</cp:lastModifiedBy>
  <cp:revision>162</cp:revision>
  <dcterms:created xsi:type="dcterms:W3CDTF">2025-03-09T13:47:05Z</dcterms:created>
  <dcterms:modified xsi:type="dcterms:W3CDTF">2025-03-14T16:50:26Z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